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0" r:id="rId9"/>
    <p:sldId id="263" r:id="rId10"/>
    <p:sldId id="264" r:id="rId11"/>
    <p:sldId id="265" r:id="rId12"/>
    <p:sldId id="266" r:id="rId13"/>
    <p:sldId id="273" r:id="rId14"/>
    <p:sldId id="274" r:id="rId15"/>
    <p:sldId id="269" r:id="rId16"/>
    <p:sldId id="268" r:id="rId17"/>
    <p:sldId id="276" r:id="rId18"/>
    <p:sldId id="270" r:id="rId19"/>
    <p:sldId id="279" r:id="rId20"/>
    <p:sldId id="271" r:id="rId21"/>
    <p:sldId id="287" r:id="rId22"/>
    <p:sldId id="267" r:id="rId23"/>
    <p:sldId id="277" r:id="rId24"/>
    <p:sldId id="278" r:id="rId25"/>
    <p:sldId id="289" r:id="rId26"/>
    <p:sldId id="290" r:id="rId27"/>
    <p:sldId id="291" r:id="rId28"/>
    <p:sldId id="282" r:id="rId29"/>
    <p:sldId id="284" r:id="rId30"/>
    <p:sldId id="285" r:id="rId31"/>
    <p:sldId id="292" r:id="rId32"/>
    <p:sldId id="288" r:id="rId33"/>
    <p:sldId id="293" r:id="rId34"/>
    <p:sldId id="294" r:id="rId35"/>
    <p:sldId id="275" r:id="rId36"/>
    <p:sldId id="281" r:id="rId37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767E2-1578-4988-AB54-9E662D980C4B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F980F-00CB-43BF-A30B-D3FF1C189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BDA6A-C816-4E47-B639-CE5575E77261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42C41-67D7-4669-AB39-8BE5AAD44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Creating and Instructing with Tactile Graphics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2/10/05</a:t>
            </a:r>
          </a:p>
        </p:txBody>
      </p:sp>
      <p:sp>
        <p:nvSpPr>
          <p:cNvPr id="1116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AFB: Lucia Hasty and Ike Presley</a:t>
            </a:r>
          </a:p>
        </p:txBody>
      </p:sp>
      <p:sp>
        <p:nvSpPr>
          <p:cNvPr id="1116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EE07E-6767-4E56-9A1E-5C47B8882DB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116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Creating and Instructing with Tactile Graphics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2/10/05</a:t>
            </a:r>
          </a:p>
        </p:txBody>
      </p:sp>
      <p:sp>
        <p:nvSpPr>
          <p:cNvPr id="1126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AFB: Lucia Hasty and Ike Presley</a:t>
            </a:r>
          </a:p>
        </p:txBody>
      </p:sp>
      <p:sp>
        <p:nvSpPr>
          <p:cNvPr id="1126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419C78-937F-4FE5-A1F4-6554463BCB13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126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42C41-67D7-4669-AB39-8BE5AAD4483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DBD2638-841F-4FA9-BCA5-5C2281933919}" type="datetime1">
              <a:rPr lang="en-US" smtClean="0"/>
              <a:pPr/>
              <a:t>3/3/2010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© Lucia Hasty 3/2010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5ECCCCC-696D-4FCF-9BCA-05BAC1F7F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060894-4355-4722-8B2F-EFF9CEC09B34}" type="datetime1">
              <a:rPr lang="en-US" smtClean="0"/>
              <a:pPr/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© Lucia Hasty 3/2010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ECCCCC-696D-4FCF-9BCA-05BAC1F7F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74EC63-BF95-46D1-ACAB-412C687E667C}" type="datetime1">
              <a:rPr lang="en-US" smtClean="0"/>
              <a:pPr/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© Lucia Hasty 3/2010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ECCCCC-696D-4FCF-9BCA-05BAC1F7F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9B3F73-A67B-4245-B9CC-84B05EBC7D98}" type="datetime1">
              <a:rPr lang="en-US" smtClean="0"/>
              <a:pPr/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© Lucia Hasty 3/2010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ECCCCC-696D-4FCF-9BCA-05BAC1F7F1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7A6227-0A49-4931-BB6C-E080F030E411}" type="datetime1">
              <a:rPr lang="en-US" smtClean="0"/>
              <a:pPr/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© Lucia Hasty 3/2010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ECCCCC-696D-4FCF-9BCA-05BAC1F7F1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AF1E3B-50F4-4DEB-A939-CB44303DCE52}" type="datetime1">
              <a:rPr lang="en-US" smtClean="0"/>
              <a:pPr/>
              <a:t>3/3/2010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© Lucia Hasty 3/2010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ECCCCC-696D-4FCF-9BCA-05BAC1F7F1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C2AEDC-8952-4D51-A753-21EDFFE1E8B8}" type="datetime1">
              <a:rPr lang="en-US" smtClean="0"/>
              <a:pPr/>
              <a:t>3/3/2010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© Lucia Hasty 3/2010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ECCCCC-696D-4FCF-9BCA-05BAC1F7F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86BF8-2C66-4875-9C7E-B022274009A9}" type="datetime1">
              <a:rPr lang="en-US" smtClean="0"/>
              <a:pPr/>
              <a:t>3/3/2010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© Lucia Hasty 3/2010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ECCCCC-696D-4FCF-9BCA-05BAC1F7F1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426EC-43A7-4AE9-9197-0A35BE84C9EA}" type="datetime1">
              <a:rPr lang="en-US" smtClean="0"/>
              <a:pPr/>
              <a:t>3/3/2010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© Lucia Hasty 3/2010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ECCCCC-696D-4FCF-9BCA-05BAC1F7F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6F2E738-2EDE-47FB-AB8D-15375B7DE1D4}" type="datetime1">
              <a:rPr lang="en-US" smtClean="0"/>
              <a:pPr/>
              <a:t>3/3/2010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© Lucia Hasty 3/2010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ECCCCC-696D-4FCF-9BCA-05BAC1F7F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99C074-A4E4-4310-9F6A-8E634AEEB2CA}" type="datetime1">
              <a:rPr lang="en-US" smtClean="0"/>
              <a:pPr/>
              <a:t>3/3/2010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© Lucia Hasty 3/2010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5ECCCCC-696D-4FCF-9BCA-05BAC1F7F1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E7094DC-8A25-4401-A099-719CB18E9037}" type="datetime1">
              <a:rPr lang="en-US" smtClean="0"/>
              <a:pPr/>
              <a:t>3/3/2010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© Lucia Hasty 3/2010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5ECCCCC-696D-4FCF-9BCA-05BAC1F7F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829761"/>
          </a:xfrm>
        </p:spPr>
        <p:txBody>
          <a:bodyPr/>
          <a:lstStyle/>
          <a:p>
            <a:pPr algn="ctr"/>
            <a:r>
              <a:rPr lang="en-US" dirty="0" smtClean="0"/>
              <a:t>Designing Readable Tactile Graphics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Bef>
                <a:spcPct val="20000"/>
              </a:spcBef>
              <a:buNone/>
            </a:pPr>
            <a:r>
              <a:rPr lang="en-US" sz="6000" dirty="0" smtClean="0"/>
              <a:t>Exploring </a:t>
            </a:r>
          </a:p>
          <a:p>
            <a:pPr algn="ctr">
              <a:spcBef>
                <a:spcPct val="20000"/>
              </a:spcBef>
              <a:buNone/>
            </a:pPr>
            <a:r>
              <a:rPr lang="en-US" sz="6000" dirty="0" smtClean="0"/>
              <a:t>Tactual</a:t>
            </a:r>
          </a:p>
          <a:p>
            <a:pPr algn="ctr">
              <a:spcBef>
                <a:spcPct val="20000"/>
              </a:spcBef>
              <a:buNone/>
            </a:pPr>
            <a:r>
              <a:rPr lang="en-US" sz="6000" dirty="0" smtClean="0"/>
              <a:t>Perception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3/2010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CCCC-696D-4FCF-9BCA-05BAC1F7F1A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 smtClean="0"/>
              <a:t>WHOLE TO PART</a:t>
            </a:r>
          </a:p>
          <a:p>
            <a:endParaRPr lang="en-US" sz="3200" b="1" dirty="0" smtClean="0"/>
          </a:p>
          <a:p>
            <a:r>
              <a:rPr lang="en-US" sz="3600" b="1" dirty="0" smtClean="0"/>
              <a:t>perceive all parts of an object</a:t>
            </a:r>
          </a:p>
          <a:p>
            <a:r>
              <a:rPr lang="en-US" sz="3600" b="1" dirty="0" smtClean="0"/>
              <a:t> in its totality and </a:t>
            </a:r>
          </a:p>
          <a:p>
            <a:r>
              <a:rPr lang="en-US" sz="3600" b="1" dirty="0" smtClean="0"/>
              <a:t>in its relationship to other objects</a:t>
            </a:r>
            <a:r>
              <a:rPr lang="en-US" sz="3200" b="1" dirty="0" smtClean="0"/>
              <a:t>.</a:t>
            </a:r>
          </a:p>
          <a:p>
            <a:endParaRPr lang="en-US" sz="2800" b="1" dirty="0" smtClean="0"/>
          </a:p>
          <a:p>
            <a:r>
              <a:rPr lang="en-US" sz="3600" b="1" dirty="0" smtClean="0"/>
              <a:t>Vision provides simultaneous perception.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3/2010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CCCC-696D-4FCF-9BCA-05BAC1F7F1A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0099"/>
                </a:solidFill>
              </a:rPr>
              <a:t>Sighted Learners: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>
            <a:normAutofit fontScale="32500" lnSpcReduction="20000"/>
          </a:bodyPr>
          <a:lstStyle/>
          <a:p>
            <a:r>
              <a:rPr lang="en-US" sz="8000" dirty="0" smtClean="0">
                <a:latin typeface="Eras Demi ITC" pitchFamily="34" charset="0"/>
              </a:rPr>
              <a:t>PART TO WHOLE</a:t>
            </a:r>
          </a:p>
          <a:p>
            <a:endParaRPr lang="en-US" sz="3200" dirty="0" smtClean="0">
              <a:latin typeface="Eras Demi ITC" pitchFamily="34" charset="0"/>
            </a:endParaRPr>
          </a:p>
          <a:p>
            <a:pPr>
              <a:lnSpc>
                <a:spcPct val="170000"/>
              </a:lnSpc>
            </a:pPr>
            <a:r>
              <a:rPr lang="en-US" sz="9000" dirty="0" smtClean="0">
                <a:latin typeface="Eras Demi ITC" pitchFamily="34" charset="0"/>
              </a:rPr>
              <a:t>rely on sequential observations.</a:t>
            </a:r>
          </a:p>
          <a:p>
            <a:pPr>
              <a:lnSpc>
                <a:spcPct val="170000"/>
              </a:lnSpc>
            </a:pPr>
            <a:r>
              <a:rPr lang="en-US" sz="9000" dirty="0" smtClean="0">
                <a:latin typeface="Eras Demi ITC" pitchFamily="34" charset="0"/>
              </a:rPr>
              <a:t> only part of an object can be seen or felt at a time.</a:t>
            </a:r>
          </a:p>
          <a:p>
            <a:pPr>
              <a:lnSpc>
                <a:spcPct val="170000"/>
              </a:lnSpc>
            </a:pPr>
            <a:r>
              <a:rPr lang="en-US" sz="9000" dirty="0" smtClean="0">
                <a:latin typeface="Eras Demi ITC" pitchFamily="34" charset="0"/>
              </a:rPr>
              <a:t>the entire image has to be "built-up" out of the</a:t>
            </a:r>
            <a:r>
              <a:rPr lang="en-US" sz="9000" dirty="0" smtClean="0"/>
              <a:t> </a:t>
            </a:r>
            <a:r>
              <a:rPr lang="en-US" sz="9000" dirty="0" smtClean="0">
                <a:latin typeface="Eras Demi ITC" pitchFamily="34" charset="0"/>
              </a:rPr>
              <a:t>components.</a:t>
            </a:r>
          </a:p>
          <a:p>
            <a:pPr>
              <a:defRPr/>
            </a:pPr>
            <a:endParaRPr lang="en-US" sz="3200" dirty="0" smtClean="0"/>
          </a:p>
          <a:p>
            <a:pPr>
              <a:buNone/>
              <a:defRPr/>
            </a:pPr>
            <a:r>
              <a:rPr lang="en-US" sz="3200" dirty="0" smtClean="0">
                <a:latin typeface="Eras Demi ITC" pitchFamily="34" charset="0"/>
              </a:rPr>
              <a:t>  </a:t>
            </a:r>
            <a:r>
              <a:rPr lang="en-US" sz="7000" dirty="0" smtClean="0">
                <a:latin typeface="Eras Demi ITC" pitchFamily="34" charset="0"/>
              </a:rPr>
              <a:t>Relationships with other objects can be lost entirely.</a:t>
            </a:r>
            <a:endParaRPr lang="en-US" sz="3900" dirty="0" smtClean="0">
              <a:latin typeface="Eras Demi ITC" pitchFamily="34" charset="0"/>
            </a:endParaRPr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3/2010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CCCC-696D-4FCF-9BCA-05BAC1F7F1A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latin typeface="Eras Demi ITC" pitchFamily="34" charset="0"/>
              </a:rPr>
              <a:t>Visually impaired learners:</a:t>
            </a:r>
            <a:br>
              <a:rPr lang="en-US" sz="4400" dirty="0" smtClean="0">
                <a:latin typeface="Eras Demi ITC" pitchFamily="34" charset="0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Lucia Hasty 2/2010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7B8AD7-8D34-449A-A38E-A2603E769F1E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 flipH="1">
            <a:off x="458788" y="609600"/>
            <a:ext cx="8226425" cy="44973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48134" name="WordArt 4"/>
          <p:cNvSpPr>
            <a:spLocks noChangeArrowheads="1" noChangeShapeType="1" noTextEdit="1"/>
          </p:cNvSpPr>
          <p:nvPr/>
        </p:nvSpPr>
        <p:spPr bwMode="auto">
          <a:xfrm>
            <a:off x="3348038" y="2322513"/>
            <a:ext cx="2833687" cy="110648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REPRODUCE</a:t>
            </a:r>
          </a:p>
        </p:txBody>
      </p:sp>
      <p:sp>
        <p:nvSpPr>
          <p:cNvPr id="48135" name="WordArt 6"/>
          <p:cNvSpPr>
            <a:spLocks noChangeArrowheads="1" noChangeShapeType="1" noTextEdit="1"/>
          </p:cNvSpPr>
          <p:nvPr/>
        </p:nvSpPr>
        <p:spPr bwMode="auto">
          <a:xfrm flipH="1">
            <a:off x="3348038" y="3429000"/>
            <a:ext cx="2833687" cy="11064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REPRODUCE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Lucia Hasty 2/2010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0BD372-EBFA-467D-9C3A-43ACEF8EA327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49158" name="WordArt 4"/>
          <p:cNvSpPr>
            <a:spLocks noChangeArrowheads="1" noChangeShapeType="1" noTextEdit="1"/>
          </p:cNvSpPr>
          <p:nvPr/>
        </p:nvSpPr>
        <p:spPr bwMode="auto">
          <a:xfrm>
            <a:off x="1219200" y="1143000"/>
            <a:ext cx="6472237" cy="3227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REPRESENT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00729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3/2010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CCCC-696D-4FCF-9BCA-05BAC1F7F1A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 descr="NewDecision T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4196" y="0"/>
            <a:ext cx="50938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information a repeat of facts in the text?</a:t>
            </a:r>
          </a:p>
          <a:p>
            <a:r>
              <a:rPr lang="en-US" dirty="0" smtClean="0"/>
              <a:t>Would the information be more meaningful in text form?</a:t>
            </a:r>
          </a:p>
          <a:p>
            <a:r>
              <a:rPr lang="en-US" dirty="0" smtClean="0"/>
              <a:t>Does the graphic require the reader to use visual discrimination or visual perception?? </a:t>
            </a:r>
          </a:p>
          <a:p>
            <a:endParaRPr lang="en-US" dirty="0" smtClean="0"/>
          </a:p>
          <a:p>
            <a:r>
              <a:rPr lang="en-US" dirty="0" smtClean="0"/>
              <a:t>Should this be a tactile graphic </a:t>
            </a:r>
            <a:r>
              <a:rPr lang="en-US" b="1" dirty="0" smtClean="0"/>
              <a:t>and</a:t>
            </a:r>
            <a:r>
              <a:rPr lang="en-US" dirty="0" smtClean="0"/>
              <a:t> a TN?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3/2010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CCCC-696D-4FCF-9BCA-05BAC1F7F1A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this appropriate for a tactile graphic?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Lucia Hasty 3/09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3990E-4EDA-421F-A015-E77B706C9144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57348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25425"/>
            <a:ext cx="8351838" cy="626427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http://ncam.wgbh.org/</a:t>
            </a:r>
          </a:p>
          <a:p>
            <a:pPr>
              <a:buNone/>
            </a:pPr>
            <a:r>
              <a:rPr lang="en-US" sz="4000" dirty="0" err="1" smtClean="0"/>
              <a:t>experience_learn</a:t>
            </a:r>
            <a:r>
              <a:rPr lang="en-US" sz="4000" dirty="0" smtClean="0"/>
              <a:t>/</a:t>
            </a:r>
          </a:p>
          <a:p>
            <a:pPr>
              <a:buNone/>
            </a:pPr>
            <a:r>
              <a:rPr lang="en-US" sz="4000" dirty="0" smtClean="0"/>
              <a:t> </a:t>
            </a:r>
            <a:r>
              <a:rPr lang="en-US" sz="4000" dirty="0" err="1" smtClean="0"/>
              <a:t>educational_media</a:t>
            </a:r>
            <a:r>
              <a:rPr lang="en-US" sz="4000" dirty="0" smtClean="0"/>
              <a:t>/</a:t>
            </a:r>
          </a:p>
          <a:p>
            <a:pPr>
              <a:buNone/>
            </a:pPr>
            <a:r>
              <a:rPr lang="en-US" sz="4000" dirty="0" smtClean="0"/>
              <a:t> </a:t>
            </a:r>
            <a:r>
              <a:rPr lang="en-US" sz="4000" dirty="0" err="1" smtClean="0"/>
              <a:t>stemdx</a:t>
            </a:r>
            <a:r>
              <a:rPr lang="en-US" sz="4000" dirty="0" smtClean="0"/>
              <a:t> 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3/2010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CCCC-696D-4FCF-9BCA-05BAC1F7F1A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Guidelines for Describing </a:t>
            </a:r>
            <a:br>
              <a:rPr lang="en-US" dirty="0" smtClean="0"/>
            </a:br>
            <a:r>
              <a:rPr lang="en-US" dirty="0" smtClean="0"/>
              <a:t>STEM Images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5084" y="512762"/>
            <a:ext cx="8155516" cy="6116637"/>
          </a:xfrm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Lucia Hasty 3/09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8D5AD-CE1A-4C2B-A21F-69C6E7716DD6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Presented by</a:t>
            </a:r>
          </a:p>
          <a:p>
            <a:pPr algn="ctr">
              <a:buNone/>
            </a:pPr>
            <a:r>
              <a:rPr lang="en-US" sz="3200" dirty="0" smtClean="0"/>
              <a:t>Lucia Hasty, MA</a:t>
            </a:r>
          </a:p>
          <a:p>
            <a:pPr algn="ctr">
              <a:buNone/>
            </a:pPr>
            <a:r>
              <a:rPr lang="en-US" dirty="0" smtClean="0"/>
              <a:t>Braille Authority of North America</a:t>
            </a:r>
          </a:p>
          <a:p>
            <a:pPr algn="ctr">
              <a:buNone/>
            </a:pPr>
            <a:r>
              <a:rPr lang="en-US" dirty="0" smtClean="0"/>
              <a:t>Tactile Graphics Committee Chair</a:t>
            </a:r>
          </a:p>
          <a:p>
            <a:pPr algn="ctr">
              <a:buNone/>
            </a:pPr>
            <a:r>
              <a:rPr lang="en-US" dirty="0" smtClean="0"/>
              <a:t>March 3, 2010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Virginia AER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CCCC-696D-4FCF-9BCA-05BAC1F7F1A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3/2010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891"/>
          </a:xfrm>
        </p:spPr>
        <p:txBody>
          <a:bodyPr>
            <a:noAutofit/>
          </a:bodyPr>
          <a:lstStyle/>
          <a:p>
            <a:r>
              <a:rPr lang="en-US" sz="4000" dirty="0" smtClean="0"/>
              <a:t>Identify the content to be included</a:t>
            </a:r>
          </a:p>
          <a:p>
            <a:r>
              <a:rPr lang="en-US" sz="4000" dirty="0" smtClean="0"/>
              <a:t>Components of a graphic:</a:t>
            </a:r>
          </a:p>
          <a:p>
            <a:pPr lvl="1"/>
            <a:r>
              <a:rPr lang="en-US" sz="3600" dirty="0" smtClean="0"/>
              <a:t>Area </a:t>
            </a:r>
          </a:p>
          <a:p>
            <a:pPr lvl="1"/>
            <a:r>
              <a:rPr lang="en-US" sz="3600" dirty="0" smtClean="0"/>
              <a:t>Line </a:t>
            </a:r>
          </a:p>
          <a:p>
            <a:pPr lvl="1"/>
            <a:r>
              <a:rPr lang="en-US" sz="3600" dirty="0" smtClean="0"/>
              <a:t>Point Symbol</a:t>
            </a:r>
          </a:p>
          <a:p>
            <a:pPr lvl="1"/>
            <a:r>
              <a:rPr lang="en-US" sz="3600" dirty="0" smtClean="0"/>
              <a:t>Label </a:t>
            </a:r>
          </a:p>
          <a:p>
            <a:pPr lvl="1"/>
            <a:r>
              <a:rPr lang="en-US" sz="3600" dirty="0" smtClean="0"/>
              <a:t>Key or legend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3/2010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CCCC-696D-4FCF-9BCA-05BAC1F7F1A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Planning and Editing</a:t>
            </a:r>
            <a:endParaRPr lang="en-US" sz="6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1000" y="-649528"/>
            <a:ext cx="7848781" cy="750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buNone/>
            </a:pPr>
            <a:r>
              <a:rPr lang="en-US" b="1" dirty="0" smtClean="0"/>
              <a:t>1. Eliminate</a:t>
            </a:r>
            <a:r>
              <a:rPr lang="en-US" dirty="0" smtClean="0"/>
              <a:t> </a:t>
            </a:r>
          </a:p>
          <a:p>
            <a:pPr marL="1167384" lvl="2" indent="-609600"/>
            <a:r>
              <a:rPr lang="en-US" sz="3200" dirty="0" smtClean="0"/>
              <a:t>unnecessary parts (map scale, rivers if not needed as land marks)</a:t>
            </a:r>
          </a:p>
          <a:p>
            <a:pPr marL="1167384" lvl="2" indent="-609600"/>
            <a:r>
              <a:rPr lang="en-US" sz="3200" dirty="0" smtClean="0"/>
              <a:t>complicated shapes that can be replaced with simpler ones (instead of counting bicycles, substitute a basic shape- circle, triangle, square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3/2010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CCCC-696D-4FCF-9BCA-05BAC1F7F1A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 smtClean="0"/>
              <a:t>Simplify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404813"/>
            <a:ext cx="7796212" cy="5846762"/>
          </a:xfrm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Lucia Hasty 3/09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4D9525-BEE6-46E2-8BD1-9565D64AE7D4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55804" y="476250"/>
            <a:ext cx="7378596" cy="7143750"/>
          </a:xfrm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143A7-0DC7-4423-8926-E96BACBB28F6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Lucia Hasty 12/2009</a:t>
            </a:r>
            <a:endParaRPr lang="en-US"/>
          </a:p>
        </p:txBody>
      </p:sp>
      <p:graphicFrame>
        <p:nvGraphicFramePr>
          <p:cNvPr id="168963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838200" y="-430213"/>
          <a:ext cx="7620000" cy="7288213"/>
        </p:xfrm>
        <a:graphic>
          <a:graphicData uri="http://schemas.openxmlformats.org/presentationml/2006/ole">
            <p:oleObj spid="_x0000_s3074" name="Acrobat Document" r:id="rId3" imgW="7452000" imgH="71280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3/2010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CCCC-696D-4FCF-9BCA-05BAC1F7F1A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381000"/>
            <a:ext cx="8229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None/>
            </a:pPr>
            <a:r>
              <a:rPr lang="en-US" sz="3600" b="1" dirty="0" smtClean="0"/>
              <a:t>2. Consolidate</a:t>
            </a:r>
            <a:r>
              <a:rPr lang="en-US" sz="3600" dirty="0" smtClean="0"/>
              <a:t> </a:t>
            </a:r>
          </a:p>
          <a:p>
            <a:pPr marL="609600" indent="-609600">
              <a:buNone/>
            </a:pPr>
            <a:endParaRPr lang="en-US" dirty="0" smtClean="0"/>
          </a:p>
          <a:p>
            <a:pPr marL="609600" indent="-609600">
              <a:buFont typeface="Arial" pitchFamily="34" charset="0"/>
              <a:buChar char="•"/>
            </a:pPr>
            <a:r>
              <a:rPr lang="en-US" sz="3600" dirty="0" smtClean="0"/>
              <a:t>similar features (islands, exports)</a:t>
            </a:r>
          </a:p>
          <a:p>
            <a:pPr marL="609600" indent="-609600">
              <a:buFont typeface="Arial" pitchFamily="34" charset="0"/>
              <a:buChar char="•"/>
            </a:pPr>
            <a:endParaRPr lang="en-US" dirty="0" smtClean="0"/>
          </a:p>
          <a:p>
            <a:pPr marL="609600" indent="-609600">
              <a:buFont typeface="Arial" pitchFamily="34" charset="0"/>
              <a:buChar char="•"/>
            </a:pPr>
            <a:r>
              <a:rPr lang="en-US" sz="3600" dirty="0" smtClean="0"/>
              <a:t>areas of a range.  Caution: must read text and any student activities to make sure the consolidation does not interfere with data student must identify or manipulate.</a:t>
            </a:r>
            <a:endParaRPr lang="en-US" sz="3600" b="1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Lucia Hasty 12/2009</a:t>
            </a:r>
            <a:endParaRPr lang="en-US"/>
          </a:p>
        </p:txBody>
      </p:sp>
      <p:graphicFrame>
        <p:nvGraphicFramePr>
          <p:cNvPr id="181252" name="Object 4"/>
          <p:cNvGraphicFramePr>
            <a:graphicFrameLocks noChangeAspect="1"/>
          </p:cNvGraphicFramePr>
          <p:nvPr/>
        </p:nvGraphicFramePr>
        <p:xfrm>
          <a:off x="990600" y="76200"/>
          <a:ext cx="7086600" cy="6778625"/>
        </p:xfrm>
        <a:graphic>
          <a:graphicData uri="http://schemas.openxmlformats.org/presentationml/2006/ole">
            <p:oleObj spid="_x0000_s4098" name="Acrobat Document" r:id="rId3" imgW="7452000" imgH="71280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3/2010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CCCC-696D-4FCF-9BCA-05BAC1F7F1A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effectLst/>
              </a:rPr>
              <a:t>3. Distort </a:t>
            </a:r>
            <a:r>
              <a:rPr lang="en-US" sz="3600" b="0" dirty="0" smtClean="0">
                <a:solidFill>
                  <a:schemeClr val="tx1"/>
                </a:solidFill>
                <a:effectLst/>
              </a:rPr>
              <a:t>if needed to provide 	tactile clarity (leaving additional 	space between a peninsula and 	mainland so that they can be 	seen as 	separate items)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</a:rPr>
              <a:t>4. Generalize </a:t>
            </a:r>
            <a:r>
              <a:rPr lang="en-US" sz="3600" b="0" dirty="0" smtClean="0">
                <a:solidFill>
                  <a:schemeClr val="tx1"/>
                </a:solidFill>
                <a:effectLst/>
              </a:rPr>
              <a:t>outline shapes 	(smooth out shorelines)  </a:t>
            </a:r>
            <a:r>
              <a:rPr lang="en-US" sz="3600" b="0" dirty="0" smtClean="0"/>
              <a:t/>
            </a:r>
            <a:br>
              <a:rPr lang="en-US" sz="3600" b="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321491"/>
          </a:xfrm>
        </p:spPr>
        <p:txBody>
          <a:bodyPr>
            <a:normAutofit lnSpcReduction="10000"/>
          </a:bodyPr>
          <a:lstStyle/>
          <a:p>
            <a:pPr marL="609600" indent="-609600">
              <a:buFontTx/>
              <a:buNone/>
            </a:pPr>
            <a:r>
              <a:rPr lang="en-US" sz="3600" dirty="0" smtClean="0"/>
              <a:t>5. </a:t>
            </a:r>
            <a:r>
              <a:rPr lang="en-US" sz="3600" b="1" dirty="0" smtClean="0"/>
              <a:t>Separate</a:t>
            </a:r>
            <a:r>
              <a:rPr lang="en-US" sz="3600" dirty="0" smtClean="0"/>
              <a:t> complex diagrams by</a:t>
            </a:r>
          </a:p>
          <a:p>
            <a:pPr marL="609600" indent="-609600">
              <a:buFontTx/>
              <a:buNone/>
            </a:pPr>
            <a:r>
              <a:rPr lang="en-US" sz="3600" dirty="0" smtClean="0"/>
              <a:t>	sections, categories, or layers</a:t>
            </a:r>
          </a:p>
          <a:p>
            <a:pPr marL="609600" indent="-609600">
              <a:buFontTx/>
              <a:buNone/>
            </a:pPr>
            <a:endParaRPr lang="en-US" sz="3600" dirty="0" smtClean="0"/>
          </a:p>
          <a:p>
            <a:pPr marL="609600" indent="-609600">
              <a:buFontTx/>
              <a:buNone/>
            </a:pPr>
            <a:r>
              <a:rPr lang="en-US" sz="3600" dirty="0" smtClean="0"/>
              <a:t>	To put the separate parts back together into a whole picture, the reader needs</a:t>
            </a:r>
          </a:p>
          <a:p>
            <a:pPr marL="609600" indent="-609600"/>
            <a:r>
              <a:rPr lang="en-US" sz="3600" dirty="0" smtClean="0"/>
              <a:t>a thumbnail or overview  	diagram</a:t>
            </a:r>
          </a:p>
          <a:p>
            <a:pPr marL="609600" indent="-609600"/>
            <a:r>
              <a:rPr lang="en-US" sz="3600" dirty="0" smtClean="0"/>
              <a:t>a consistent point of reference 	on each section.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3/2010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CCCC-696D-4FCF-9BCA-05BAC1F7F1A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Why graphics are important</a:t>
            </a:r>
          </a:p>
          <a:p>
            <a:r>
              <a:rPr lang="en-US" sz="3600" dirty="0" smtClean="0"/>
              <a:t>Quick look at tactile perception</a:t>
            </a:r>
          </a:p>
          <a:p>
            <a:r>
              <a:rPr lang="en-US" sz="3600" dirty="0" smtClean="0"/>
              <a:t>Decision Tree: Is this a tactile </a:t>
            </a:r>
          </a:p>
          <a:p>
            <a:pPr>
              <a:buNone/>
            </a:pPr>
            <a:r>
              <a:rPr lang="en-US" sz="3600" dirty="0" smtClean="0"/>
              <a:t>    graphic?</a:t>
            </a:r>
          </a:p>
          <a:p>
            <a:r>
              <a:rPr lang="en-US" sz="3600" dirty="0" smtClean="0"/>
              <a:t>Design principles</a:t>
            </a:r>
          </a:p>
          <a:p>
            <a:r>
              <a:rPr lang="en-US" sz="3600" dirty="0" smtClean="0"/>
              <a:t>Planning a graphic</a:t>
            </a:r>
          </a:p>
          <a:p>
            <a:r>
              <a:rPr lang="en-US" sz="3600" dirty="0" smtClean="0"/>
              <a:t>Editing the print graphic</a:t>
            </a:r>
          </a:p>
          <a:p>
            <a:pPr>
              <a:buNone/>
            </a:pP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of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CCCC-696D-4FCF-9BCA-05BAC1F7F1A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3/2010</a:t>
            </a: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3/2010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CCCC-696D-4FCF-9BCA-05BAC1F7F1A6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98454" y="381000"/>
            <a:ext cx="5652366" cy="56261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Lucia Hasty 12/2009</a:t>
            </a:r>
            <a:endParaRPr lang="en-US"/>
          </a:p>
        </p:txBody>
      </p:sp>
      <p:graphicFrame>
        <p:nvGraphicFramePr>
          <p:cNvPr id="179205" name="Object 5"/>
          <p:cNvGraphicFramePr>
            <a:graphicFrameLocks noChangeAspect="1"/>
          </p:cNvGraphicFramePr>
          <p:nvPr/>
        </p:nvGraphicFramePr>
        <p:xfrm>
          <a:off x="914400" y="3175"/>
          <a:ext cx="7239000" cy="6924675"/>
        </p:xfrm>
        <a:graphic>
          <a:graphicData uri="http://schemas.openxmlformats.org/presentationml/2006/ole">
            <p:oleObj spid="_x0000_s5122" name="Acrobat Document" r:id="rId3" imgW="7452000" imgH="71280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28600"/>
            <a:ext cx="8229600" cy="6400800"/>
          </a:xfrm>
        </p:spPr>
        <p:txBody>
          <a:bodyPr/>
          <a:lstStyle/>
          <a:p>
            <a:r>
              <a:rPr lang="en-US" sz="3600" dirty="0" smtClean="0"/>
              <a:t>6. Change view from 3-D to 2-D 	if content allows. Show only a 	single side at a time.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3/2010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CCCC-696D-4FCF-9BCA-05BAC1F7F1A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Lucia Hasty 12/2009</a:t>
            </a:r>
            <a:endParaRPr lang="en-US"/>
          </a:p>
        </p:txBody>
      </p:sp>
      <p:graphicFrame>
        <p:nvGraphicFramePr>
          <p:cNvPr id="198662" name="Object 6"/>
          <p:cNvGraphicFramePr>
            <a:graphicFrameLocks noChangeAspect="1"/>
          </p:cNvGraphicFramePr>
          <p:nvPr/>
        </p:nvGraphicFramePr>
        <p:xfrm>
          <a:off x="914400" y="-26350"/>
          <a:ext cx="7543800" cy="7217725"/>
        </p:xfrm>
        <a:graphic>
          <a:graphicData uri="http://schemas.openxmlformats.org/presentationml/2006/ole">
            <p:oleObj spid="_x0000_s6146" name="Acrobat Document" r:id="rId3" imgW="7452000" imgH="71280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Lucia Hasty 12/2009</a:t>
            </a:r>
            <a:endParaRPr lang="en-US"/>
          </a:p>
        </p:txBody>
      </p:sp>
      <p:graphicFrame>
        <p:nvGraphicFramePr>
          <p:cNvPr id="197636" name="Object 4"/>
          <p:cNvGraphicFramePr>
            <a:graphicFrameLocks noChangeAspect="1"/>
          </p:cNvGraphicFramePr>
          <p:nvPr/>
        </p:nvGraphicFramePr>
        <p:xfrm>
          <a:off x="1447800" y="152400"/>
          <a:ext cx="6356350" cy="6705600"/>
        </p:xfrm>
        <a:graphic>
          <a:graphicData uri="http://schemas.openxmlformats.org/presentationml/2006/ole">
            <p:oleObj spid="_x0000_s7170" name="Bitmap Image" r:id="rId3" imgW="27047619" imgH="28523810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1758A-3484-41DC-83B1-51959F866A2F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7. Modify size, position, scale or layout if a clearer presentation can be made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8. Include some info </a:t>
            </a:r>
            <a:r>
              <a:rPr lang="en-US" sz="3600" b="1" dirty="0" smtClean="0"/>
              <a:t>in key</a:t>
            </a:r>
            <a:r>
              <a:rPr lang="en-US" sz="3600" dirty="0" smtClean="0"/>
              <a:t> instead of in diagram (e.g. capital city names)	</a:t>
            </a:r>
          </a:p>
          <a:p>
            <a:pPr>
              <a:buNone/>
            </a:pP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sz="3500" dirty="0" smtClean="0"/>
              <a:t>Movement = Texture = Tactile perception</a:t>
            </a:r>
            <a:endParaRPr lang="en-US" sz="2600" dirty="0" smtClean="0"/>
          </a:p>
          <a:p>
            <a:pPr>
              <a:buNone/>
            </a:pPr>
            <a:endParaRPr lang="en-US" sz="2600" dirty="0" smtClean="0"/>
          </a:p>
          <a:p>
            <a:r>
              <a:rPr lang="en-US" sz="3500" dirty="0" smtClean="0"/>
              <a:t>Variety of heights</a:t>
            </a:r>
          </a:p>
          <a:p>
            <a:pPr>
              <a:buNone/>
            </a:pPr>
            <a:endParaRPr lang="en-US" sz="3500" dirty="0" smtClean="0"/>
          </a:p>
          <a:p>
            <a:r>
              <a:rPr lang="en-US" sz="3500" dirty="0" smtClean="0"/>
              <a:t>Contrast between areas</a:t>
            </a:r>
          </a:p>
          <a:p>
            <a:endParaRPr lang="en-US" sz="3500" dirty="0" smtClean="0"/>
          </a:p>
          <a:p>
            <a:r>
              <a:rPr lang="en-US" sz="3500" dirty="0" smtClean="0"/>
              <a:t>Simplicity</a:t>
            </a:r>
          </a:p>
          <a:p>
            <a:pPr>
              <a:buNone/>
            </a:pPr>
            <a:r>
              <a:rPr lang="en-US" sz="3500" dirty="0" smtClean="0"/>
              <a:t> </a:t>
            </a:r>
          </a:p>
          <a:p>
            <a:r>
              <a:rPr lang="en-US" sz="3500" dirty="0" smtClean="0"/>
              <a:t>1/8 inch (absolute minimum) between line and label or point symbol.  1/4 inch may be required for clarity.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3/2010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CCCC-696D-4FCF-9BCA-05BAC1F7F1A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effectLst/>
              </a:rPr>
              <a:t>CHARACTERISTICS OF A READABLE</a:t>
            </a:r>
            <a:br>
              <a:rPr lang="en-US" sz="3600" dirty="0" smtClean="0">
                <a:effectLst/>
              </a:rPr>
            </a:br>
            <a:r>
              <a:rPr lang="en-US" sz="3600" dirty="0" smtClean="0">
                <a:effectLst/>
              </a:rPr>
              <a:t>TACTILE GRAPHIC</a:t>
            </a:r>
            <a:endParaRPr lang="en-US" sz="3600" dirty="0"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en-US" sz="3600" dirty="0" smtClean="0"/>
              <a:t>Literacy is defined as 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sz="2400" dirty="0" smtClean="0"/>
          </a:p>
          <a:p>
            <a:pPr>
              <a:lnSpc>
                <a:spcPct val="90000"/>
              </a:lnSpc>
              <a:defRPr/>
            </a:pPr>
            <a:r>
              <a:rPr lang="en-US" sz="3600" dirty="0" smtClean="0"/>
              <a:t>the ability to read and write</a:t>
            </a:r>
          </a:p>
          <a:p>
            <a:pPr>
              <a:lnSpc>
                <a:spcPct val="90000"/>
              </a:lnSpc>
              <a:defRPr/>
            </a:pPr>
            <a:endParaRPr lang="en-US" sz="2400" dirty="0" smtClean="0"/>
          </a:p>
          <a:p>
            <a:pPr>
              <a:lnSpc>
                <a:spcPct val="90000"/>
              </a:lnSpc>
              <a:defRPr/>
            </a:pPr>
            <a:r>
              <a:rPr lang="en-US" sz="3600" dirty="0" smtClean="0"/>
              <a:t>the ability to derive meaning from print material</a:t>
            </a:r>
          </a:p>
          <a:p>
            <a:pPr>
              <a:lnSpc>
                <a:spcPct val="90000"/>
              </a:lnSpc>
              <a:defRPr/>
            </a:pPr>
            <a:endParaRPr lang="en-US" sz="2400" dirty="0" smtClean="0"/>
          </a:p>
          <a:p>
            <a:pPr>
              <a:lnSpc>
                <a:spcPct val="90000"/>
              </a:lnSpc>
              <a:defRPr/>
            </a:pPr>
            <a:r>
              <a:rPr lang="en-US" sz="3600" dirty="0" smtClean="0"/>
              <a:t>The ability to communicate through written language</a:t>
            </a:r>
          </a:p>
          <a:p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LITERACY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CCCC-696D-4FCF-9BCA-05BAC1F7F1A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3/2010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r>
              <a:rPr lang="en-US" sz="4800" dirty="0" smtClean="0"/>
              <a:t>  are part of the set</a:t>
            </a:r>
          </a:p>
          <a:p>
            <a:pPr>
              <a:buNone/>
              <a:defRPr/>
            </a:pPr>
            <a:r>
              <a:rPr lang="en-US" sz="4800" dirty="0" smtClean="0"/>
              <a:t>   of symbols that make</a:t>
            </a:r>
          </a:p>
          <a:p>
            <a:pPr>
              <a:buNone/>
              <a:defRPr/>
            </a:pPr>
            <a:r>
              <a:rPr lang="en-US" sz="4800" dirty="0" smtClean="0"/>
              <a:t>   up written language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Graphics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CCCC-696D-4FCF-9BCA-05BAC1F7F1A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3/2010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en-US" sz="4800" dirty="0" smtClean="0"/>
              <a:t>At least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sz="7200" dirty="0" smtClean="0"/>
              <a:t>50%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sz="4800" dirty="0" smtClean="0"/>
              <a:t> of text content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sz="4800" dirty="0" smtClean="0"/>
              <a:t> in today’s textbooks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sz="4800" dirty="0" smtClean="0"/>
              <a:t> is presented in graphic form. </a:t>
            </a:r>
          </a:p>
          <a:p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WHY IS IT IMPORTANT?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CCCC-696D-4FCF-9BCA-05BAC1F7F1A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3/2010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67072"/>
          </a:xfrm>
        </p:spPr>
        <p:txBody>
          <a:bodyPr/>
          <a:lstStyle/>
          <a:p>
            <a:pPr lvl="1" eaLnBrk="0" hangingPunct="0">
              <a:buNone/>
              <a:defRPr/>
            </a:pPr>
            <a:endParaRPr lang="en-US" sz="3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0" hangingPunct="0">
              <a:buFont typeface="Wingdings" pitchFamily="2" charset="2"/>
              <a:buChar char="§"/>
              <a:defRPr/>
            </a:pPr>
            <a:r>
              <a:rPr lang="en-US" sz="4800" dirty="0" smtClean="0"/>
              <a:t>State standards of learning</a:t>
            </a:r>
          </a:p>
          <a:p>
            <a:pPr lvl="1" eaLnBrk="0" hangingPunct="0">
              <a:buFont typeface="Wingdings" pitchFamily="2" charset="2"/>
              <a:buChar char="§"/>
              <a:defRPr/>
            </a:pPr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800" dirty="0" smtClean="0"/>
              <a:t>College admission tests </a:t>
            </a:r>
          </a:p>
          <a:p>
            <a:pPr lvl="1" eaLnBrk="0" hangingPunct="0">
              <a:buFont typeface="Wingdings" pitchFamily="2" charset="2"/>
              <a:buNone/>
              <a:defRPr/>
            </a:pPr>
            <a:r>
              <a:rPr lang="en-US" sz="4800" dirty="0" smtClean="0"/>
              <a:t>     (ACT, SAT)</a:t>
            </a:r>
          </a:p>
          <a:p>
            <a:pPr lvl="1" eaLnBrk="0" hangingPunct="0">
              <a:buFont typeface="Wingdings" pitchFamily="2" charset="2"/>
              <a:buChar char="§"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b="0" dirty="0" smtClean="0">
                <a:effectLst/>
              </a:rPr>
              <a:t>High stakes tests </a:t>
            </a:r>
            <a:r>
              <a:rPr lang="en-US" sz="44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CCCC-696D-4FCF-9BCA-05BAC1F7F1A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3/2010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0" hangingPunct="0">
              <a:buFont typeface="Wingdings" pitchFamily="2" charset="2"/>
              <a:buChar char="§"/>
              <a:defRPr/>
            </a:pPr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4800" dirty="0" smtClean="0"/>
              <a:t>Greater access to </a:t>
            </a:r>
          </a:p>
          <a:p>
            <a:pPr lvl="1" eaLnBrk="0" hangingPunct="0">
              <a:buNone/>
              <a:defRPr/>
            </a:pPr>
            <a:r>
              <a:rPr lang="en-US" sz="4800" dirty="0" smtClean="0"/>
              <a:t>    e-text and DAISY files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3/2010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CCCC-696D-4FCF-9BCA-05BAC1F7F1A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eaLnBrk="0" hangingPunct="0">
              <a:buNone/>
              <a:defRPr/>
            </a:pPr>
            <a:endParaRPr lang="en-US" sz="4000" dirty="0" smtClean="0">
              <a:solidFill>
                <a:srgbClr val="990000"/>
              </a:solidFill>
              <a:latin typeface="Arial" charset="0"/>
            </a:endParaRPr>
          </a:p>
          <a:p>
            <a:pPr algn="ctr" eaLnBrk="0" hangingPunct="0">
              <a:buNone/>
              <a:defRPr/>
            </a:pPr>
            <a:r>
              <a:rPr lang="en-US" sz="4800" b="1" dirty="0" smtClean="0">
                <a:solidFill>
                  <a:srgbClr val="990000"/>
                </a:solidFill>
                <a:latin typeface="Arial" charset="0"/>
              </a:rPr>
              <a:t>GRAPHICS SKILLS</a:t>
            </a:r>
          </a:p>
          <a:p>
            <a:pPr algn="ctr" eaLnBrk="0" hangingPunct="0">
              <a:defRPr/>
            </a:pPr>
            <a:endParaRPr lang="en-US" sz="4000" dirty="0" smtClean="0">
              <a:latin typeface="Arial" charset="0"/>
            </a:endParaRPr>
          </a:p>
          <a:p>
            <a:pPr algn="ctr" eaLnBrk="0" hangingPunct="0">
              <a:buNone/>
              <a:defRPr/>
            </a:pPr>
            <a:r>
              <a:rPr lang="en-US" sz="4000" dirty="0" smtClean="0">
                <a:latin typeface="Arial" charset="0"/>
              </a:rPr>
              <a:t>must be developed</a:t>
            </a:r>
            <a:r>
              <a:rPr lang="en-US" sz="4000" dirty="0" smtClean="0"/>
              <a:t>.</a:t>
            </a:r>
          </a:p>
          <a:p>
            <a:endParaRPr lang="en-US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3/2010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CCCC-696D-4FCF-9BCA-05BAC1F7F1A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effectLst/>
                <a:latin typeface="Arial" charset="0"/>
              </a:rPr>
              <a:t/>
            </a:r>
            <a:br>
              <a:rPr lang="en-US" sz="4400" dirty="0" smtClean="0">
                <a:effectLst/>
                <a:latin typeface="Arial" charset="0"/>
              </a:rPr>
            </a:br>
            <a:r>
              <a:rPr lang="en-US" sz="4400" dirty="0" smtClean="0">
                <a:effectLst/>
                <a:latin typeface="Arial" charset="0"/>
              </a:rPr>
              <a:t>If </a:t>
            </a:r>
            <a:r>
              <a:rPr lang="en-US" sz="4400" dirty="0" err="1" smtClean="0">
                <a:effectLst/>
                <a:latin typeface="Arial" charset="0"/>
              </a:rPr>
              <a:t>braille</a:t>
            </a:r>
            <a:r>
              <a:rPr lang="en-US" sz="4400" dirty="0" smtClean="0">
                <a:effectLst/>
                <a:latin typeface="Arial" charset="0"/>
              </a:rPr>
              <a:t> readers are to be literate,</a:t>
            </a:r>
            <a:br>
              <a:rPr lang="en-US" sz="4400" dirty="0" smtClean="0">
                <a:effectLst/>
                <a:latin typeface="Arial" charset="0"/>
              </a:rPr>
            </a:br>
            <a:endParaRPr lang="en-US" dirty="0">
              <a:effectLst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Designing Readable Tactile Graphics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&amp;#x0D;&amp;#x0A;Virginia AER&amp;#x0D;&amp;#x0A;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Topics of Discussion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LITERACY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Graphics&amp;quot;&quot;/&gt;&lt;property id=&quot;20307&quot; value=&quot;260&quot;/&gt;&lt;/object&gt;&lt;object type=&quot;3&quot; unique_id=&quot;10009&quot;&gt;&lt;property id=&quot;20148&quot; value=&quot;5&quot;/&gt;&lt;property id=&quot;20300&quot; value=&quot;Slide 6 - &amp;quot;WHY IS IT IMPORTANT?&amp;quot;&quot;/&gt;&lt;property id=&quot;20307&quot; value=&quot;261&quot;/&gt;&lt;/object&gt;&lt;object type=&quot;3&quot; unique_id=&quot;10010&quot;&gt;&lt;property id=&quot;20148&quot; value=&quot;5&quot;/&gt;&lt;property id=&quot;20300&quot; value=&quot;Slide 7 - &amp;quot;High stakes tests &amp;#x0D;&amp;#x0A;&amp;quot;&quot;/&gt;&lt;property id=&quot;20307&quot; value=&quot;262&quot;/&gt;&lt;/object&gt;&lt;object type=&quot;3&quot; unique_id=&quot;10011&quot;&gt;&lt;property id=&quot;20148&quot; value=&quot;5&quot;/&gt;&lt;property id=&quot;20300&quot; value=&quot;Slide 9 - &amp;quot;&amp;#x0D;&amp;#x0A;If braille readers are to be literate,&amp;#x0D;&amp;#x0A;&amp;quot;&quot;/&gt;&lt;property id=&quot;20307&quot; value=&quot;263&quot;/&gt;&lt;/object&gt;&lt;object type=&quot;3&quot; unique_id=&quot;10012&quot;&gt;&lt;property id=&quot;20148&quot; value=&quot;5&quot;/&gt;&lt;property id=&quot;20300&quot; value=&quot;Slide 10&quot;/&gt;&lt;property id=&quot;20307&quot; value=&quot;264&quot;/&gt;&lt;/object&gt;&lt;object type=&quot;3&quot; unique_id=&quot;10013&quot;&gt;&lt;property id=&quot;20148&quot; value=&quot;5&quot;/&gt;&lt;property id=&quot;20300&quot; value=&quot;Slide 11 - &amp;quot;Sighted Learners:&amp;quot;&quot;/&gt;&lt;property id=&quot;20307&quot; value=&quot;265&quot;/&gt;&lt;/object&gt;&lt;object type=&quot;3&quot; unique_id=&quot;10014&quot;&gt;&lt;property id=&quot;20148&quot; value=&quot;5&quot;/&gt;&lt;property id=&quot;20300&quot; value=&quot;Slide 12 - &amp;quot;Visually impaired learners:&amp;#x0D;&amp;#x0A;&amp;quot;&quot;/&gt;&lt;property id=&quot;20307&quot; value=&quot;266&quot;/&gt;&lt;/object&gt;&lt;object type=&quot;3&quot; unique_id=&quot;10015&quot;&gt;&lt;property id=&quot;20148&quot; value=&quot;5&quot;/&gt;&lt;property id=&quot;20300&quot; value=&quot;Slide 13&quot;/&gt;&lt;property id=&quot;20307&quot; value=&quot;273&quot;/&gt;&lt;/object&gt;&lt;object type=&quot;3&quot; unique_id=&quot;10016&quot;&gt;&lt;property id=&quot;20148&quot; value=&quot;5&quot;/&gt;&lt;property id=&quot;20300&quot; value=&quot;Slide 14&quot;/&gt;&lt;property id=&quot;20307&quot; value=&quot;274&quot;/&gt;&lt;/object&gt;&lt;object type=&quot;3&quot; unique_id=&quot;10017&quot;&gt;&lt;property id=&quot;20148&quot; value=&quot;5&quot;/&gt;&lt;property id=&quot;20300&quot; value=&quot;Slide 15&quot;/&gt;&lt;property id=&quot;20307&quot; value=&quot;269&quot;/&gt;&lt;/object&gt;&lt;object type=&quot;3&quot; unique_id=&quot;10018&quot;&gt;&lt;property id=&quot;20148&quot; value=&quot;5&quot;/&gt;&lt;property id=&quot;20300&quot; value=&quot;Slide 16 - &amp;quot;Is this appropriate for a tactile graphic?&amp;quot;&quot;/&gt;&lt;property id=&quot;20307&quot; value=&quot;268&quot;/&gt;&lt;/object&gt;&lt;object type=&quot;3&quot; unique_id=&quot;10019&quot;&gt;&lt;property id=&quot;20148&quot; value=&quot;5&quot;/&gt;&lt;property id=&quot;20300&quot; value=&quot;Slide 17&quot;/&gt;&lt;property id=&quot;20307&quot; value=&quot;276&quot;/&gt;&lt;/object&gt;&lt;object type=&quot;3&quot; unique_id=&quot;10020&quot;&gt;&lt;property id=&quot;20148&quot; value=&quot;5&quot;/&gt;&lt;property id=&quot;20300&quot; value=&quot;Slide 18 - &amp;quot;Guidelines for Describing &amp;#x0D;&amp;#x0A;STEM Images&amp;quot;&quot;/&gt;&lt;property id=&quot;20307&quot; value=&quot;270&quot;/&gt;&lt;/object&gt;&lt;object type=&quot;3&quot; unique_id=&quot;10021&quot;&gt;&lt;property id=&quot;20148&quot; value=&quot;5&quot;/&gt;&lt;property id=&quot;20300&quot; value=&quot;Slide 22 - &amp;quot;Simplify&amp;quot;&quot;/&gt;&lt;property id=&quot;20307&quot; value=&quot;267&quot;/&gt;&lt;/object&gt;&lt;object type=&quot;3&quot; unique_id=&quot;10022&quot;&gt;&lt;property id=&quot;20148&quot; value=&quot;5&quot;/&gt;&lt;property id=&quot;20300&quot; value=&quot;Slide 19&quot;/&gt;&lt;property id=&quot;20307&quot; value=&quot;279&quot;/&gt;&lt;/object&gt;&lt;object type=&quot;3&quot; unique_id=&quot;10023&quot;&gt;&lt;property id=&quot;20148&quot; value=&quot;5&quot;/&gt;&lt;property id=&quot;20300&quot; value=&quot;Slide 20 - &amp;quot;Planning and Editing&amp;quot;&quot;/&gt;&lt;property id=&quot;20307&quot; value=&quot;271&quot;/&gt;&lt;/object&gt;&lt;object type=&quot;3&quot; unique_id=&quot;10024&quot;&gt;&lt;property id=&quot;20148&quot; value=&quot;5&quot;/&gt;&lt;property id=&quot;20300&quot; value=&quot;Slide 23&quot;/&gt;&lt;property id=&quot;20307&quot; value=&quot;277&quot;/&gt;&lt;/object&gt;&lt;object type=&quot;3&quot; unique_id=&quot;10026&quot;&gt;&lt;property id=&quot;20148&quot; value=&quot;5&quot;/&gt;&lt;property id=&quot;20300&quot; value=&quot;Slide 35&quot;/&gt;&lt;property id=&quot;20307&quot; value=&quot;275&quot;/&gt;&lt;/object&gt;&lt;object type=&quot;3&quot; unique_id=&quot;10027&quot;&gt;&lt;property id=&quot;20148&quot; value=&quot;5&quot;/&gt;&lt;property id=&quot;20300&quot; value=&quot;Slide 24&quot;/&gt;&lt;property id=&quot;20307&quot; value=&quot;278&quot;/&gt;&lt;/object&gt;&lt;object type=&quot;3&quot; unique_id=&quot;10210&quot;&gt;&lt;property id=&quot;20148&quot; value=&quot;5&quot;/&gt;&lt;property id=&quot;20300&quot; value=&quot;Slide 8&quot;/&gt;&lt;property id=&quot;20307&quot; value=&quot;280&quot;/&gt;&lt;/object&gt;&lt;object type=&quot;3&quot; unique_id=&quot;10644&quot;&gt;&lt;property id=&quot;20148&quot; value=&quot;5&quot;/&gt;&lt;property id=&quot;20300&quot; value=&quot;Slide 21&quot;/&gt;&lt;property id=&quot;20307&quot; value=&quot;287&quot;/&gt;&lt;/object&gt;&lt;object type=&quot;3&quot; unique_id=&quot;10645&quot;&gt;&lt;property id=&quot;20148&quot; value=&quot;5&quot;/&gt;&lt;property id=&quot;20300&quot; value=&quot;Slide 25&quot;/&gt;&lt;property id=&quot;20307&quot; value=&quot;289&quot;/&gt;&lt;/object&gt;&lt;object type=&quot;3&quot; unique_id=&quot;10646&quot;&gt;&lt;property id=&quot;20148&quot; value=&quot;5&quot;/&gt;&lt;property id=&quot;20300&quot; value=&quot;Slide 26&quot;/&gt;&lt;property id=&quot;20307&quot; value=&quot;290&quot;/&gt;&lt;/object&gt;&lt;object type=&quot;3&quot; unique_id=&quot;10647&quot;&gt;&lt;property id=&quot;20148&quot; value=&quot;5&quot;/&gt;&lt;property id=&quot;20300&quot; value=&quot;Slide 27&quot;/&gt;&lt;property id=&quot;20307&quot; value=&quot;291&quot;/&gt;&lt;/object&gt;&lt;object type=&quot;3&quot; unique_id=&quot;10648&quot;&gt;&lt;property id=&quot;20148&quot; value=&quot;5&quot;/&gt;&lt;property id=&quot;20300&quot; value=&quot;Slide 28 - &amp;quot;3. Distort if needed to provide &amp;amp;#x09;tactile clarity (leaving additional &amp;amp;#x09;space between a peninsula and &amp;amp;#x09;mainland so t&quot;/&gt;&lt;property id=&quot;20307&quot; value=&quot;282&quot;/&gt;&lt;/object&gt;&lt;object type=&quot;3&quot; unique_id=&quot;10650&quot;&gt;&lt;property id=&quot;20148&quot; value=&quot;5&quot;/&gt;&lt;property id=&quot;20300&quot; value=&quot;Slide 29&quot;/&gt;&lt;property id=&quot;20307&quot; value=&quot;284&quot;/&gt;&lt;/object&gt;&lt;object type=&quot;3&quot; unique_id=&quot;10651&quot;&gt;&lt;property id=&quot;20148&quot; value=&quot;5&quot;/&gt;&lt;property id=&quot;20300&quot; value=&quot;Slide 30&quot;/&gt;&lt;property id=&quot;20307&quot; value=&quot;285&quot;/&gt;&lt;/object&gt;&lt;object type=&quot;3&quot; unique_id=&quot;10652&quot;&gt;&lt;property id=&quot;20148&quot; value=&quot;5&quot;/&gt;&lt;property id=&quot;20300&quot; value=&quot;Slide 31&quot;/&gt;&lt;property id=&quot;20307&quot; value=&quot;292&quot;/&gt;&lt;/object&gt;&lt;object type=&quot;3&quot; unique_id=&quot;10653&quot;&gt;&lt;property id=&quot;20148&quot; value=&quot;5&quot;/&gt;&lt;property id=&quot;20300&quot; value=&quot;Slide 32&quot;/&gt;&lt;property id=&quot;20307&quot; value=&quot;288&quot;/&gt;&lt;/object&gt;&lt;object type=&quot;3&quot; unique_id=&quot;10654&quot;&gt;&lt;property id=&quot;20148&quot; value=&quot;5&quot;/&gt;&lt;property id=&quot;20300&quot; value=&quot;Slide 33&quot;/&gt;&lt;property id=&quot;20307&quot; value=&quot;293&quot;/&gt;&lt;/object&gt;&lt;object type=&quot;3&quot; unique_id=&quot;10655&quot;&gt;&lt;property id=&quot;20148&quot; value=&quot;5&quot;/&gt;&lt;property id=&quot;20300&quot; value=&quot;Slide 34&quot;/&gt;&lt;property id=&quot;20307&quot; value=&quot;294&quot;/&gt;&lt;/object&gt;&lt;object type=&quot;3&quot; unique_id=&quot;10656&quot;&gt;&lt;property id=&quot;20148&quot; value=&quot;5&quot;/&gt;&lt;property id=&quot;20300&quot; value=&quot;Slide 36 - &amp;quot;CHARACTERISTICS OF A READABLE&amp;#x0D;&amp;#x0A;TACTILE GRAPHIC&amp;quot;&quot;/&gt;&lt;property id=&quot;20307&quot; value=&quot;281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731</TotalTime>
  <Words>660</Words>
  <Application>Microsoft Office PowerPoint</Application>
  <PresentationFormat>On-screen Show (4:3)</PresentationFormat>
  <Paragraphs>190</Paragraphs>
  <Slides>36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Concourse</vt:lpstr>
      <vt:lpstr>Acrobat Document</vt:lpstr>
      <vt:lpstr>Bitmap Image</vt:lpstr>
      <vt:lpstr>Designing Readable Tactile Graphics</vt:lpstr>
      <vt:lpstr> Virginia AER </vt:lpstr>
      <vt:lpstr>Topics of Discussion</vt:lpstr>
      <vt:lpstr>LITERACY</vt:lpstr>
      <vt:lpstr>Graphics</vt:lpstr>
      <vt:lpstr>WHY IS IT IMPORTANT?</vt:lpstr>
      <vt:lpstr>High stakes tests  </vt:lpstr>
      <vt:lpstr>Slide 8</vt:lpstr>
      <vt:lpstr> If braille readers are to be literate, </vt:lpstr>
      <vt:lpstr>Slide 10</vt:lpstr>
      <vt:lpstr>Sighted Learners:</vt:lpstr>
      <vt:lpstr>Visually impaired learners: </vt:lpstr>
      <vt:lpstr>Slide 13</vt:lpstr>
      <vt:lpstr>Slide 14</vt:lpstr>
      <vt:lpstr>Slide 15</vt:lpstr>
      <vt:lpstr>Is this appropriate for a tactile graphic?</vt:lpstr>
      <vt:lpstr>Slide 17</vt:lpstr>
      <vt:lpstr>Guidelines for Describing  STEM Images</vt:lpstr>
      <vt:lpstr>Slide 19</vt:lpstr>
      <vt:lpstr>Planning and Editing</vt:lpstr>
      <vt:lpstr>Slide 21</vt:lpstr>
      <vt:lpstr>Simplify</vt:lpstr>
      <vt:lpstr>Slide 23</vt:lpstr>
      <vt:lpstr>Slide 24</vt:lpstr>
      <vt:lpstr>Slide 25</vt:lpstr>
      <vt:lpstr>Slide 26</vt:lpstr>
      <vt:lpstr>Slide 27</vt:lpstr>
      <vt:lpstr>3. Distort if needed to provide  tactile clarity (leaving additional  space between a peninsula and  mainland so that they can be  seen as  separate items)  4. Generalize outline shapes  (smooth out shorelines)    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CHARACTERISTICS OF A READABLE TACTILE GRAPHIC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Readable Tactile Graphics</dc:title>
  <dc:creator>Lucia</dc:creator>
  <cp:lastModifiedBy>Lucia</cp:lastModifiedBy>
  <cp:revision>59</cp:revision>
  <dcterms:created xsi:type="dcterms:W3CDTF">2010-03-02T02:17:39Z</dcterms:created>
  <dcterms:modified xsi:type="dcterms:W3CDTF">2010-03-03T14:57:33Z</dcterms:modified>
</cp:coreProperties>
</file>